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60" r:id="rId2"/>
    <p:sldId id="258" r:id="rId3"/>
    <p:sldId id="259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5" r:id="rId16"/>
    <p:sldId id="272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6D85"/>
    <a:srgbClr val="002B5B"/>
    <a:srgbClr val="2B4865"/>
    <a:srgbClr val="8FE3CF"/>
    <a:srgbClr val="02060F"/>
    <a:srgbClr val="010101"/>
    <a:srgbClr val="FFFFFF"/>
    <a:srgbClr val="000000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6" autoAdjust="0"/>
  </p:normalViewPr>
  <p:slideViewPr>
    <p:cSldViewPr snapToGrid="0">
      <p:cViewPr varScale="1">
        <p:scale>
          <a:sx n="102" d="100"/>
          <a:sy n="102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Foglio1!$B$5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rgbClr val="002B5B"/>
            </a:solidFill>
            <a:ln w="88900" cap="rnd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Foglio1!$A$6:$A$20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Foglio1!$B$6:$B$20</c:f>
              <c:numCache>
                <c:formatCode>General</c:formatCode>
                <c:ptCount val="15"/>
                <c:pt idx="0">
                  <c:v>44.54</c:v>
                </c:pt>
                <c:pt idx="1">
                  <c:v>18.82</c:v>
                </c:pt>
                <c:pt idx="2">
                  <c:v>15.42</c:v>
                </c:pt>
                <c:pt idx="3">
                  <c:v>14.02</c:v>
                </c:pt>
                <c:pt idx="4">
                  <c:v>2.0699999999999998</c:v>
                </c:pt>
                <c:pt idx="5" formatCode="0.00">
                  <c:v>1.4</c:v>
                </c:pt>
                <c:pt idx="6">
                  <c:v>1.01</c:v>
                </c:pt>
                <c:pt idx="7">
                  <c:v>0.7</c:v>
                </c:pt>
                <c:pt idx="8">
                  <c:v>0.69</c:v>
                </c:pt>
                <c:pt idx="9">
                  <c:v>0.41</c:v>
                </c:pt>
                <c:pt idx="10">
                  <c:v>0.33</c:v>
                </c:pt>
                <c:pt idx="11">
                  <c:v>0.28000000000000003</c:v>
                </c:pt>
                <c:pt idx="12">
                  <c:v>0.15</c:v>
                </c:pt>
                <c:pt idx="13">
                  <c:v>0.1</c:v>
                </c:pt>
                <c:pt idx="1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3D-47A7-BD43-FD45A9F535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5"/>
        <c:axId val="723361648"/>
        <c:axId val="723360400"/>
      </c:barChart>
      <c:catAx>
        <c:axId val="723361648"/>
        <c:scaling>
          <c:orientation val="maxMin"/>
        </c:scaling>
        <c:delete val="1"/>
        <c:axPos val="r"/>
        <c:numFmt formatCode="General" sourceLinked="1"/>
        <c:majorTickMark val="out"/>
        <c:minorTickMark val="none"/>
        <c:tickLblPos val="nextTo"/>
        <c:crossAx val="723360400"/>
        <c:crosses val="autoZero"/>
        <c:auto val="1"/>
        <c:lblAlgn val="ctr"/>
        <c:lblOffset val="100"/>
        <c:noMultiLvlLbl val="0"/>
      </c:catAx>
      <c:valAx>
        <c:axId val="723360400"/>
        <c:scaling>
          <c:orientation val="maxMin"/>
          <c:max val="50"/>
          <c:min val="0"/>
        </c:scaling>
        <c:delete val="1"/>
        <c:axPos val="b"/>
        <c:numFmt formatCode="General" sourceLinked="1"/>
        <c:majorTickMark val="out"/>
        <c:minorTickMark val="none"/>
        <c:tickLblPos val="nextTo"/>
        <c:crossAx val="723361648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oyyooo!$A$14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2B486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oyyooo!$B$14:$P$14</c:f>
              <c:numCache>
                <c:formatCode>General</c:formatCode>
                <c:ptCount val="15"/>
                <c:pt idx="0">
                  <c:v>99.99</c:v>
                </c:pt>
                <c:pt idx="1">
                  <c:v>100</c:v>
                </c:pt>
                <c:pt idx="2">
                  <c:v>99.99</c:v>
                </c:pt>
                <c:pt idx="3">
                  <c:v>99.98</c:v>
                </c:pt>
                <c:pt idx="4">
                  <c:v>100</c:v>
                </c:pt>
                <c:pt idx="5">
                  <c:v>100</c:v>
                </c:pt>
                <c:pt idx="6">
                  <c:v>99.96</c:v>
                </c:pt>
                <c:pt idx="7">
                  <c:v>83.49</c:v>
                </c:pt>
                <c:pt idx="8">
                  <c:v>99.17</c:v>
                </c:pt>
                <c:pt idx="9">
                  <c:v>47.86</c:v>
                </c:pt>
                <c:pt idx="10">
                  <c:v>100</c:v>
                </c:pt>
                <c:pt idx="11">
                  <c:v>87.06</c:v>
                </c:pt>
                <c:pt idx="12">
                  <c:v>91.43</c:v>
                </c:pt>
                <c:pt idx="13">
                  <c:v>64.349999999999994</c:v>
                </c:pt>
                <c:pt idx="14">
                  <c:v>97.56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F3-42B5-A7E3-1317AAFD4020}"/>
            </c:ext>
          </c:extLst>
        </c:ser>
        <c:ser>
          <c:idx val="1"/>
          <c:order val="1"/>
          <c:tx>
            <c:strRef>
              <c:f>oyyooo!$A$15</c:f>
              <c:strCache>
                <c:ptCount val="1"/>
                <c:pt idx="0">
                  <c:v>Moderate</c:v>
                </c:pt>
              </c:strCache>
            </c:strRef>
          </c:tx>
          <c:spPr>
            <a:solidFill>
              <a:srgbClr val="256D85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20F3-42B5-A7E3-1317AAFD40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20F3-42B5-A7E3-1317AAFD402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20F3-42B5-A7E3-1317AAFD402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0F3-42B5-A7E3-1317AAFD402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0F3-42B5-A7E3-1317AAFD402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0F3-42B5-A7E3-1317AAFD402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0F3-42B5-A7E3-1317AAFD4020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20F3-42B5-A7E3-1317AAFD402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20F3-42B5-A7E3-1317AAFD4020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B08C587A-8E8D-4455-8E19-9CEA233E468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9B9-4015-8DB1-F40C41BF089F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20F3-42B5-A7E3-1317AAFD4020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fld id="{5082E96B-E08E-403F-B3B7-4968D76E4331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B9-4015-8DB1-F40C41BF089F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fld id="{779D58DF-033B-4542-8188-CC81E75DEFCD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en-GB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59B9-4015-8DB1-F40C41BF089F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20F3-42B5-A7E3-1317AAFD40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oyyooo!$B$15:$P$15</c:f>
              <c:numCache>
                <c:formatCode>General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0.01</c:v>
                </c:pt>
                <c:pt idx="3">
                  <c:v>0.01</c:v>
                </c:pt>
                <c:pt idx="4">
                  <c:v>0</c:v>
                </c:pt>
                <c:pt idx="5">
                  <c:v>0</c:v>
                </c:pt>
                <c:pt idx="6">
                  <c:v>0.04</c:v>
                </c:pt>
                <c:pt idx="7">
                  <c:v>2.08</c:v>
                </c:pt>
                <c:pt idx="8">
                  <c:v>0.83</c:v>
                </c:pt>
                <c:pt idx="9">
                  <c:v>36.26</c:v>
                </c:pt>
                <c:pt idx="10">
                  <c:v>0</c:v>
                </c:pt>
                <c:pt idx="11">
                  <c:v>12.3</c:v>
                </c:pt>
                <c:pt idx="12">
                  <c:v>7.35</c:v>
                </c:pt>
                <c:pt idx="13">
                  <c:v>23.26</c:v>
                </c:pt>
                <c:pt idx="14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F3-42B5-A7E3-1317AAFD4020}"/>
            </c:ext>
          </c:extLst>
        </c:ser>
        <c:ser>
          <c:idx val="2"/>
          <c:order val="2"/>
          <c:tx>
            <c:strRef>
              <c:f>oyyooo!$A$16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rgbClr val="8FE3CF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20F3-42B5-A7E3-1317AAFD40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0F3-42B5-A7E3-1317AAFD4020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0F3-42B5-A7E3-1317AAFD4020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0F3-42B5-A7E3-1317AAFD4020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F3-42B5-A7E3-1317AAFD4020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0F3-42B5-A7E3-1317AAFD4020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F3-42B5-A7E3-1317AAFD4020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20F3-42B5-A7E3-1317AAFD4020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20F3-42B5-A7E3-1317AAFD4020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20F3-42B5-A7E3-1317AAFD4020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20F3-42B5-A7E3-1317AAFD4020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20F3-42B5-A7E3-1317AAFD40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oyyooo!$B$13:$P$13</c:f>
              <c:strCache>
                <c:ptCount val="15"/>
                <c:pt idx="0">
                  <c:v>Sediment-Laden Water</c:v>
                </c:pt>
                <c:pt idx="1">
                  <c:v>Turbid Water</c:v>
                </c:pt>
                <c:pt idx="2">
                  <c:v>Marine Water</c:v>
                </c:pt>
                <c:pt idx="3">
                  <c:v>Clouds</c:v>
                </c:pt>
                <c:pt idx="4">
                  <c:v>Shallow Water</c:v>
                </c:pt>
                <c:pt idx="5">
                  <c:v>Cloud Shadows</c:v>
                </c:pt>
                <c:pt idx="6">
                  <c:v>Wakes</c:v>
                </c:pt>
                <c:pt idx="7">
                  <c:v>Waves</c:v>
                </c:pt>
                <c:pt idx="8">
                  <c:v>Ship</c:v>
                </c:pt>
                <c:pt idx="9">
                  <c:v>Marine Debris</c:v>
                </c:pt>
                <c:pt idx="10">
                  <c:v>Dense Sargassum</c:v>
                </c:pt>
                <c:pt idx="11">
                  <c:v>Sparse Sargassum</c:v>
                </c:pt>
                <c:pt idx="12">
                  <c:v>Foam</c:v>
                </c:pt>
                <c:pt idx="13">
                  <c:v>Natural Organic Material</c:v>
                </c:pt>
                <c:pt idx="14">
                  <c:v>Mixed Water</c:v>
                </c:pt>
              </c:strCache>
            </c:strRef>
          </c:cat>
          <c:val>
            <c:numRef>
              <c:f>oyyooo!$B$16:$P$16</c:f>
              <c:numCache>
                <c:formatCode>General</c:formatCode>
                <c:ptCount val="15"/>
                <c:pt idx="0">
                  <c:v>0.01</c:v>
                </c:pt>
                <c:pt idx="1">
                  <c:v>0</c:v>
                </c:pt>
                <c:pt idx="2">
                  <c:v>0</c:v>
                </c:pt>
                <c:pt idx="3">
                  <c:v>0.01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14.43</c:v>
                </c:pt>
                <c:pt idx="8">
                  <c:v>0</c:v>
                </c:pt>
                <c:pt idx="9">
                  <c:v>15.88</c:v>
                </c:pt>
                <c:pt idx="10">
                  <c:v>0</c:v>
                </c:pt>
                <c:pt idx="11">
                  <c:v>0.64</c:v>
                </c:pt>
                <c:pt idx="12">
                  <c:v>1.22</c:v>
                </c:pt>
                <c:pt idx="13">
                  <c:v>12.38</c:v>
                </c:pt>
                <c:pt idx="14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F3-42B5-A7E3-1317AAFD402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100"/>
        <c:axId val="897348672"/>
        <c:axId val="897347008"/>
      </c:barChart>
      <c:catAx>
        <c:axId val="897348672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897347008"/>
        <c:crosses val="autoZero"/>
        <c:auto val="1"/>
        <c:lblAlgn val="ctr"/>
        <c:lblOffset val="100"/>
        <c:noMultiLvlLbl val="0"/>
      </c:catAx>
      <c:valAx>
        <c:axId val="897347008"/>
        <c:scaling>
          <c:orientation val="minMax"/>
          <c:max val="100"/>
        </c:scaling>
        <c:delete val="1"/>
        <c:axPos val="t"/>
        <c:numFmt formatCode="General" sourceLinked="1"/>
        <c:majorTickMark val="none"/>
        <c:minorTickMark val="none"/>
        <c:tickLblPos val="nextTo"/>
        <c:crossAx val="897348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380395061728393"/>
          <c:y val="0.9326965124812947"/>
          <c:w val="0.53239185185185189"/>
          <c:h val="5.3555646212868138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320E4-8E25-4C67-A1A3-E34AE409C089}" type="datetimeFigureOut">
              <a:rPr lang="it-IT" smtClean="0"/>
              <a:t>07/08/2022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37DAC-F286-417F-99EC-2852CBAE5E4A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557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9BEE8-FADF-7D90-602F-F3A93F0A9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CC8BBB6-C521-DB12-0781-ECDED006F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3B34EE-78A5-1510-6DB2-C13D5048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EFAB7-377E-4683-A880-A4097F73EF94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81BA1A-E37D-E03A-092F-F6BC4C2E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20756-0FD9-BE5C-C9D7-805CB0FC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35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5D0910-0C8A-3AD0-CCB2-1E736D29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802B05A-4C13-227A-28B4-A8619FB072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5ADDF1-D1D9-776D-78AA-8DB63FA6C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23417-BDF1-4BAB-823C-4BA5EC2EB3AB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F166A4-867A-4EDE-86FB-345800B26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25D1A3-7FBD-CDD4-8795-E667F7C7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9669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B012185-F911-C5E1-BBA6-03DE7D0AE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6609EF-E347-D5ED-BE67-0D9882FE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7B40BE-F040-0DA3-7651-B8A2B1CA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D1E5E-D99D-4835-A63B-95A87B5B9B90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239542-E51E-CA59-1350-D25E58473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05644D-2D08-368C-03E5-57982275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2768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C1022-C5E5-5B97-2D82-B9E00F9C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7E76F3-456C-3BCF-5EE8-1A4A30A88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52CE79-BF88-5E66-3E8F-95B33B4A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6351B-519C-4123-BD83-89143108CBE9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B5270-0C86-2297-E3E7-008CA2E7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F91C8-00F1-7825-7CB4-0EBBEB8F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263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AE1925-1C25-F52E-D02F-69CF7D13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40B43B-2D05-4F33-27A7-9F1F6757F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C00B64-AC6F-19A4-F64E-B4A841E5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3D4F-DC32-461B-AF4E-5F4A7B91B57E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A3809F-C561-090F-917D-8295B9F5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EE6740-9FFF-0456-FBF7-A1C1878B1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776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0E2435-C31D-4A48-4FCB-0420181B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902234-26B2-CE25-4A1C-CBED87FAE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D1AC156-AB1D-61BE-00B3-5670EFE4E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8F36A3-7FFD-C83D-4C37-B63C4EB3A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1D22-4B8A-40A4-A415-C767ED25FA6C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CE0F86-C9FB-079F-0A71-9B421421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E1FE0B0-A0B7-AF6D-BBD6-320952939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72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CDFA7-2BCF-515F-1094-9086FB26E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3D4A1-5241-C062-AE96-24F3530C2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84957C-7292-5254-1929-EF40418E4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CE913CB-C91C-EB18-E142-1B87D4B4BC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B854DD3-9CCD-F979-C021-92EDF5BA6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A0043F-1D08-8DC0-7B57-7E3383CA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B12D7-344C-4C9D-BFB7-6C2E4D9705F7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F5CE733-ABD8-EFE8-1E78-B59CF481F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A073F26-7113-6621-1C32-D8F8780E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65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29DCC6-B5B1-D939-CA5C-75E409D6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43738C-6591-8ED2-29C2-BD8D487B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001E-670A-40F6-A462-371825AA5BE4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D1234C7-CFAC-9B71-DD61-88FF99F8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C78BF7D-432E-CD79-D4E8-EEECB164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65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1F19BF-A368-CCC4-ADBB-1EA9CE75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46EC-9F40-47E7-9A50-4D7CAF71E0EC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4900C5-6F77-B6CC-FAB1-F1AAECD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FD1664-47E2-93A7-4407-DE3C4D5EB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0020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F92927-DAF5-7196-38BC-B56FA2B8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5974AD-E2FF-DDD7-B85F-81C7BA780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A9DF6B-7685-BAEF-7301-C45378608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9F9148-82D5-6E19-B4F4-778C8C929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E1DE-A636-4D26-95AB-3EF78E9DD65D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8484FF-A4D5-6B94-049F-711F4662B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A6495F-285B-08ED-065F-FEAF78DD3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55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1A56F0-A4FD-9FCF-D55E-2F3E94B6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B42A26F-27CE-E303-0D60-9BA5B77065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8DB352-33F3-9921-88CE-F6D8E771D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367053-68F4-6AA0-BA35-4238FC9E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77399-790E-4F7E-A4FF-3E32EAF8845E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5C709CB-BE31-253A-DD82-58DFB7C0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CE48AE-47C4-EDE6-01E0-0AA879B3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54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E19AFF3-9DF6-9DF3-4C8C-6589F973B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D09B16-1D15-C094-C84C-32F91BD46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104F44-7B1B-1C35-5004-B9C07E215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F0A9C-0B89-4B23-B36E-3A82FBBBE721}" type="datetime1">
              <a:rPr lang="it-IT" smtClean="0"/>
              <a:t>07/08/2022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D76E7C-CDD3-ED1D-EEE6-9DCA5D3417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7597F9-A5BF-1A65-1A3D-FAA4B41EF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B6800-B3CE-4400-A40B-F7506257053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208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pernicus.eu/en/about-copernicus" TargetMode="External"/><Relationship Id="rId2" Type="http://schemas.openxmlformats.org/officeDocument/2006/relationships/hyperlink" Target="https://github.com/marine-debris/marine-debris.github.io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o-learn.readthedocs.io/en/latest/" TargetMode="External"/><Relationship Id="rId4" Type="http://schemas.openxmlformats.org/officeDocument/2006/relationships/hyperlink" Target="https://journals.plos.org/plosone/article?id=10.1371/journal.pone.026224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DDC96A4-C605-5A78-6388-70139271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F0CBF5A-4D99-384A-6C8E-7FC1E564A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1363"/>
            <a:ext cx="9144000" cy="2387600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Marine </a:t>
            </a:r>
            <a:r>
              <a:rPr lang="en-GB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Debris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Detection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en-GB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through</a:t>
            </a:r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Satellite data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207A7F3-A9B6-EAC5-D7EB-19D0A828D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21038"/>
            <a:ext cx="9144000" cy="1655762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Lorenzo Magnanelli</a:t>
            </a:r>
          </a:p>
        </p:txBody>
      </p:sp>
    </p:spTree>
    <p:extLst>
      <p:ext uri="{BB962C8B-B14F-4D97-AF65-F5344CB8AC3E}">
        <p14:creationId xmlns:p14="http://schemas.microsoft.com/office/powerpoint/2010/main" val="407413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0149-572D-2791-7EF7-C4F1C456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workflow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AC386D-B6BB-7ADF-ABCD-86A0A8AB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10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A9D2FE-A625-9A82-3D6F-7648CD924A0C}"/>
              </a:ext>
            </a:extLst>
          </p:cNvPr>
          <p:cNvSpPr txBox="1"/>
          <p:nvPr/>
        </p:nvSpPr>
        <p:spPr>
          <a:xfrm>
            <a:off x="853075" y="2107612"/>
            <a:ext cx="2730755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Sentinel</a:t>
            </a:r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72AA59-76E0-AE1A-E7E9-3A7AAE2720D6}"/>
              </a:ext>
            </a:extLst>
          </p:cNvPr>
          <p:cNvSpPr txBox="1"/>
          <p:nvPr/>
        </p:nvSpPr>
        <p:spPr>
          <a:xfrm>
            <a:off x="853075" y="2834750"/>
            <a:ext cx="2905121" cy="1055608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 Class </a:t>
            </a:r>
          </a:p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Confidence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D99C63-34EA-C054-9B23-35BB358A7B13}"/>
              </a:ext>
            </a:extLst>
          </p:cNvPr>
          <p:cNvSpPr txBox="1"/>
          <p:nvPr/>
        </p:nvSpPr>
        <p:spPr>
          <a:xfrm>
            <a:off x="853075" y="4038612"/>
            <a:ext cx="2759700" cy="1055608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NDVI, NDWI, </a:t>
            </a:r>
          </a:p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NDMI, FAI, FDI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D97C61-7086-93B4-4E82-5F9AB4C9774A}"/>
              </a:ext>
            </a:extLst>
          </p:cNvPr>
          <p:cNvSpPr txBox="1"/>
          <p:nvPr/>
        </p:nvSpPr>
        <p:spPr>
          <a:xfrm>
            <a:off x="853075" y="5242477"/>
            <a:ext cx="1011672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593CA3-397F-11F5-FA60-4A208D326B98}"/>
              </a:ext>
            </a:extLst>
          </p:cNvPr>
          <p:cNvSpPr txBox="1"/>
          <p:nvPr/>
        </p:nvSpPr>
        <p:spPr>
          <a:xfrm>
            <a:off x="4385011" y="2196998"/>
            <a:ext cx="4721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Request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for Sentinel-2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download 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AF7AE3-ACD2-87B0-BB1B-9B60B3601313}"/>
              </a:ext>
            </a:extLst>
          </p:cNvPr>
          <p:cNvSpPr txBox="1"/>
          <p:nvPr/>
        </p:nvSpPr>
        <p:spPr>
          <a:xfrm>
            <a:off x="4385011" y="3162499"/>
            <a:ext cx="7006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Import MARIDA Class and Confidence data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into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AC77FFA-F473-3EDE-597D-E7C44CB9016F}"/>
              </a:ext>
            </a:extLst>
          </p:cNvPr>
          <p:cNvSpPr txBox="1"/>
          <p:nvPr/>
        </p:nvSpPr>
        <p:spPr>
          <a:xfrm>
            <a:off x="4385011" y="3904697"/>
            <a:ext cx="6305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Compute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Vegetation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Water Index, 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Normalized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Moisture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Floating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Algae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Index,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Floating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Debris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Index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035ED40-1C3E-0C4B-AF09-7F4A9DE7895D}"/>
              </a:ext>
            </a:extLst>
          </p:cNvPr>
          <p:cNvSpPr txBox="1"/>
          <p:nvPr/>
        </p:nvSpPr>
        <p:spPr>
          <a:xfrm>
            <a:off x="4385011" y="5331863"/>
            <a:ext cx="4534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Save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the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desired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folder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14AF44D-7CC5-C562-C1A6-B22594B28B52}"/>
              </a:ext>
            </a:extLst>
          </p:cNvPr>
          <p:cNvCxnSpPr>
            <a:cxnSpLocks/>
          </p:cNvCxnSpPr>
          <p:nvPr/>
        </p:nvCxnSpPr>
        <p:spPr>
          <a:xfrm>
            <a:off x="748553" y="2107612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552C15F-92CF-6B25-5C13-26082B1846C3}"/>
              </a:ext>
            </a:extLst>
          </p:cNvPr>
          <p:cNvCxnSpPr>
            <a:cxnSpLocks/>
          </p:cNvCxnSpPr>
          <p:nvPr/>
        </p:nvCxnSpPr>
        <p:spPr>
          <a:xfrm>
            <a:off x="748553" y="2853217"/>
            <a:ext cx="0" cy="1037141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43A035D-6700-4577-9A0F-0433718E49A1}"/>
              </a:ext>
            </a:extLst>
          </p:cNvPr>
          <p:cNvCxnSpPr>
            <a:cxnSpLocks/>
          </p:cNvCxnSpPr>
          <p:nvPr/>
        </p:nvCxnSpPr>
        <p:spPr>
          <a:xfrm>
            <a:off x="748553" y="5242477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33928D85-AAA5-0236-240F-EF6BA6CFD4A0}"/>
              </a:ext>
            </a:extLst>
          </p:cNvPr>
          <p:cNvCxnSpPr>
            <a:cxnSpLocks/>
          </p:cNvCxnSpPr>
          <p:nvPr/>
        </p:nvCxnSpPr>
        <p:spPr>
          <a:xfrm>
            <a:off x="748553" y="4057079"/>
            <a:ext cx="0" cy="1037141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89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9182B8D-8547-82C8-8A01-3E0FAF9B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11</a:t>
            </a:fld>
            <a:endParaRPr lang="it-IT" dirty="0"/>
          </a:p>
        </p:txBody>
      </p:sp>
      <p:pic>
        <p:nvPicPr>
          <p:cNvPr id="7" name="Immagine 6" descr="Immagine che contiene testo, dipingendo&#10;&#10;Descrizione generata automaticamente">
            <a:extLst>
              <a:ext uri="{FF2B5EF4-FFF2-40B4-BE49-F238E27FC236}">
                <a16:creationId xmlns:a16="http://schemas.microsoft.com/office/drawing/2014/main" id="{05354E1B-6A44-7684-E0D7-3F0F40833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11619" r="10667" b="12190"/>
          <a:stretch/>
        </p:blipFill>
        <p:spPr>
          <a:xfrm>
            <a:off x="815537" y="1281226"/>
            <a:ext cx="4467783" cy="446778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130C20E-7404-39D6-278B-84E97F3FDC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1667" r="9584" b="11805"/>
          <a:stretch/>
        </p:blipFill>
        <p:spPr>
          <a:xfrm>
            <a:off x="5844737" y="1281226"/>
            <a:ext cx="5531726" cy="534733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B7D4AA1-7D80-675B-B46F-7B651557CB12}"/>
              </a:ext>
            </a:extLst>
          </p:cNvPr>
          <p:cNvSpPr txBox="1"/>
          <p:nvPr/>
        </p:nvSpPr>
        <p:spPr>
          <a:xfrm>
            <a:off x="1631508" y="376521"/>
            <a:ext cx="2728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RGB image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770D9EE-12F3-7D71-0A21-1601B47664D4}"/>
              </a:ext>
            </a:extLst>
          </p:cNvPr>
          <p:cNvSpPr txBox="1"/>
          <p:nvPr/>
        </p:nvSpPr>
        <p:spPr>
          <a:xfrm>
            <a:off x="7765657" y="376521"/>
            <a:ext cx="16417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Labels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12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106F8-D453-AB81-3B84-C1F4A5BA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Let’s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build the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classifier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1B4B5-22EF-CC8F-A7A3-6321AA22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883460"/>
            <a:ext cx="5181600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Stratified train test split, 70-30</a:t>
            </a:r>
          </a:p>
          <a:p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StratifiedKFold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Confidence </a:t>
            </a:r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 </a:t>
            </a:r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sample_weight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GB" sz="2400" b="0" i="0" dirty="0">
                <a:solidFill>
                  <a:srgbClr val="21252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1_macro </a:t>
            </a:r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score</a:t>
            </a:r>
            <a:endParaRPr lang="en-GB" sz="2400" b="0" i="0" dirty="0">
              <a:solidFill>
                <a:srgbClr val="212529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 among Decision Tree, Random Forest, AdaBoost and </a:t>
            </a:r>
            <a:r>
              <a:rPr lang="en-GB" sz="2400" dirty="0" err="1">
                <a:solidFill>
                  <a:srgbClr val="21252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HistGradientBoosting</a:t>
            </a:r>
            <a:endParaRPr lang="en-GB" sz="2400" dirty="0">
              <a:solidFill>
                <a:srgbClr val="2125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2869C7-771E-5C40-2123-215D2E9E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12</a:t>
            </a:fld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47AC500-4C4D-1B14-9EAE-B5B7D7B4E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722096"/>
            <a:ext cx="5181600" cy="3239431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it-IT" sz="32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</a:t>
            </a:r>
            <a:r>
              <a:rPr lang="it-IT" sz="32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Forest</a:t>
            </a:r>
            <a:r>
              <a:rPr lang="it-IT" sz="32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0.94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Decision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		0.86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HistGradientBoosting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0.85</a:t>
            </a:r>
          </a:p>
          <a:p>
            <a:pPr marL="0" indent="0">
              <a:buNone/>
            </a:pPr>
            <a:r>
              <a:rPr lang="it-IT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AdaBoost</a:t>
            </a:r>
            <a:r>
              <a:rPr lang="it-IT" sz="2400" dirty="0">
                <a:latin typeface="Segoe UI" panose="020B0502040204020203" pitchFamily="34" charset="0"/>
                <a:cs typeface="Segoe UI" panose="020B0502040204020203" pitchFamily="34" charset="0"/>
              </a:rPr>
              <a:t>			0.27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E68F2CC-A609-2C71-3A80-52F72E915EEE}"/>
              </a:ext>
            </a:extLst>
          </p:cNvPr>
          <p:cNvSpPr txBox="1"/>
          <p:nvPr/>
        </p:nvSpPr>
        <p:spPr>
          <a:xfrm>
            <a:off x="1909482" y="1702298"/>
            <a:ext cx="235038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800" i="0" u="none" strike="noStrike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GridSearchCV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54B02F66-6CD0-8D25-D778-1864F6083D7C}"/>
              </a:ext>
            </a:extLst>
          </p:cNvPr>
          <p:cNvCxnSpPr/>
          <p:nvPr/>
        </p:nvCxnSpPr>
        <p:spPr>
          <a:xfrm>
            <a:off x="1909482" y="2225518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EBC2428-BDCE-6498-94D3-22A67E8274EC}"/>
              </a:ext>
            </a:extLst>
          </p:cNvPr>
          <p:cNvCxnSpPr>
            <a:cxnSpLocks/>
          </p:cNvCxnSpPr>
          <p:nvPr/>
        </p:nvCxnSpPr>
        <p:spPr>
          <a:xfrm flipH="1">
            <a:off x="6096000" y="2442427"/>
            <a:ext cx="4486" cy="3519102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o 3">
            <a:extLst>
              <a:ext uri="{FF2B5EF4-FFF2-40B4-BE49-F238E27FC236}">
                <a16:creationId xmlns:a16="http://schemas.microsoft.com/office/drawing/2014/main" id="{11D1F85A-A950-0044-EAB3-756BE7BC5217}"/>
              </a:ext>
            </a:extLst>
          </p:cNvPr>
          <p:cNvGrpSpPr/>
          <p:nvPr/>
        </p:nvGrpSpPr>
        <p:grpSpPr>
          <a:xfrm>
            <a:off x="7932133" y="1702298"/>
            <a:ext cx="1293559" cy="523220"/>
            <a:chOff x="7932133" y="1702298"/>
            <a:chExt cx="1293559" cy="523220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3BB6A0A-66B7-6FAD-249A-49B44EB78906}"/>
                </a:ext>
              </a:extLst>
            </p:cNvPr>
            <p:cNvSpPr txBox="1"/>
            <p:nvPr/>
          </p:nvSpPr>
          <p:spPr>
            <a:xfrm>
              <a:off x="7932133" y="1702298"/>
              <a:ext cx="129355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2800" i="0" u="none" strike="noStrike" baseline="0" dirty="0">
                  <a:latin typeface="Segoe UI" panose="020B0502040204020203" pitchFamily="34" charset="0"/>
                  <a:cs typeface="Segoe UI" panose="020B0502040204020203" pitchFamily="34" charset="0"/>
                </a:rPr>
                <a:t>Results</a:t>
              </a:r>
              <a:endParaRPr lang="en-GB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7ED1D235-1D71-77B1-C137-A06277F7C32E}"/>
                </a:ext>
              </a:extLst>
            </p:cNvPr>
            <p:cNvCxnSpPr>
              <a:cxnSpLocks/>
            </p:cNvCxnSpPr>
            <p:nvPr/>
          </p:nvCxnSpPr>
          <p:spPr>
            <a:xfrm>
              <a:off x="7932133" y="2225518"/>
              <a:ext cx="1293559" cy="0"/>
            </a:xfrm>
            <a:prstGeom prst="line">
              <a:avLst/>
            </a:prstGeom>
            <a:ln w="38100">
              <a:solidFill>
                <a:srgbClr val="8FE3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3956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5884E-28A1-38D1-183A-2442C458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Best model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F38F37-5AFE-2D3F-0AAD-54A80CCD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13</a:t>
            </a:fld>
            <a:endParaRPr lang="it-IT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C8F53A8-E9B2-6C43-C532-F6AE093E2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1"/>
          <a:stretch/>
        </p:blipFill>
        <p:spPr>
          <a:xfrm>
            <a:off x="5379794" y="1305613"/>
            <a:ext cx="6375718" cy="51881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5BDAF8-DB2C-3582-6FB5-CB3FEB0FAD63}"/>
              </a:ext>
            </a:extLst>
          </p:cNvPr>
          <p:cNvSpPr txBox="1"/>
          <p:nvPr/>
        </p:nvSpPr>
        <p:spPr>
          <a:xfrm>
            <a:off x="1742314" y="1308135"/>
            <a:ext cx="239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Random </a:t>
            </a:r>
            <a:r>
              <a:rPr lang="it-IT" sz="2800" dirty="0" err="1"/>
              <a:t>Forest</a:t>
            </a:r>
            <a:endParaRPr lang="en-GB" sz="2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B4574F-0060-202B-425A-4F72B5D29EDC}"/>
              </a:ext>
            </a:extLst>
          </p:cNvPr>
          <p:cNvSpPr txBox="1"/>
          <p:nvPr/>
        </p:nvSpPr>
        <p:spPr>
          <a:xfrm>
            <a:off x="497541" y="1891960"/>
            <a:ext cx="4882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Estimators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=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Max_depth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= 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Class weight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inversely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proportional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to class frequencies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Confidence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sample weight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E7328C-97B8-5673-251A-09C08736DD09}"/>
              </a:ext>
            </a:extLst>
          </p:cNvPr>
          <p:cNvSpPr txBox="1"/>
          <p:nvPr/>
        </p:nvSpPr>
        <p:spPr>
          <a:xfrm>
            <a:off x="2374891" y="3698836"/>
            <a:ext cx="112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Scores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589A25-2059-D453-9108-D4FC1C51E3BC}"/>
              </a:ext>
            </a:extLst>
          </p:cNvPr>
          <p:cNvSpPr txBox="1"/>
          <p:nvPr/>
        </p:nvSpPr>
        <p:spPr>
          <a:xfrm>
            <a:off x="497541" y="4282660"/>
            <a:ext cx="4882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Training time			&lt; 2 min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Test time			&lt; 2 sec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0.96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recall_macro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	0.93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f1_macro on test set		0.94</a:t>
            </a:r>
          </a:p>
          <a:p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No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further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improvements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with PCA, RFE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15BF43E-79A7-16CD-5FF1-B07C03AD03A2}"/>
              </a:ext>
            </a:extLst>
          </p:cNvPr>
          <p:cNvCxnSpPr>
            <a:cxnSpLocks/>
          </p:cNvCxnSpPr>
          <p:nvPr/>
        </p:nvCxnSpPr>
        <p:spPr>
          <a:xfrm>
            <a:off x="1763474" y="1831355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224F43C-76C1-D8E0-2729-BD8C59CD83E0}"/>
              </a:ext>
            </a:extLst>
          </p:cNvPr>
          <p:cNvCxnSpPr>
            <a:cxnSpLocks/>
          </p:cNvCxnSpPr>
          <p:nvPr/>
        </p:nvCxnSpPr>
        <p:spPr>
          <a:xfrm>
            <a:off x="2374891" y="4215362"/>
            <a:ext cx="1127553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9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596434D-0B95-8B72-AD8F-D1A07D86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14</a:t>
            </a:fld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9D6FA73-5C4B-0BF4-DF6B-44B612572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5383367" y="1305141"/>
            <a:ext cx="6357397" cy="5188161"/>
          </a:xfrm>
          <a:prstGeom prst="rect">
            <a:avLst/>
          </a:prstGeom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380BB7AC-762B-EC50-BD69-B5DFEC44415A}"/>
              </a:ext>
            </a:extLst>
          </p:cNvPr>
          <p:cNvSpPr txBox="1">
            <a:spLocks/>
          </p:cNvSpPr>
          <p:nvPr/>
        </p:nvSpPr>
        <p:spPr>
          <a:xfrm>
            <a:off x="838200" y="12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Water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Superclass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BE547D-D0CF-1848-F2BE-5C57C03FB9CD}"/>
              </a:ext>
            </a:extLst>
          </p:cNvPr>
          <p:cNvSpPr txBox="1"/>
          <p:nvPr/>
        </p:nvSpPr>
        <p:spPr>
          <a:xfrm>
            <a:off x="1742314" y="1308135"/>
            <a:ext cx="2392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Random </a:t>
            </a:r>
            <a:r>
              <a:rPr lang="it-IT" sz="2800" dirty="0" err="1"/>
              <a:t>Forest</a:t>
            </a:r>
            <a:endParaRPr lang="en-GB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289F3B-771E-BD68-7A0A-DC6E82DC7766}"/>
              </a:ext>
            </a:extLst>
          </p:cNvPr>
          <p:cNvSpPr txBox="1"/>
          <p:nvPr/>
        </p:nvSpPr>
        <p:spPr>
          <a:xfrm>
            <a:off x="802343" y="1891960"/>
            <a:ext cx="1949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Mixed Water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Wakes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Shadows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Waves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A6A85C-0169-FDE2-3B23-EC6BED1F2C54}"/>
              </a:ext>
            </a:extLst>
          </p:cNvPr>
          <p:cNvSpPr txBox="1"/>
          <p:nvPr/>
        </p:nvSpPr>
        <p:spPr>
          <a:xfrm>
            <a:off x="2374891" y="3896058"/>
            <a:ext cx="112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Scores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A88A703-A1EF-D5D9-9F6A-91DCF55763DE}"/>
              </a:ext>
            </a:extLst>
          </p:cNvPr>
          <p:cNvSpPr txBox="1"/>
          <p:nvPr/>
        </p:nvSpPr>
        <p:spPr>
          <a:xfrm>
            <a:off x="497541" y="4479882"/>
            <a:ext cx="48822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Training time			&lt; 2 min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Test time			&lt; 2 sec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precision_macro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0.98</a:t>
            </a:r>
          </a:p>
          <a:p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recall_macro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on test set		0.96</a:t>
            </a:r>
          </a:p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f1_macro on test set		0.97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E4FA602-9761-6F89-95EB-30E42DD4B413}"/>
              </a:ext>
            </a:extLst>
          </p:cNvPr>
          <p:cNvCxnSpPr>
            <a:cxnSpLocks/>
          </p:cNvCxnSpPr>
          <p:nvPr/>
        </p:nvCxnSpPr>
        <p:spPr>
          <a:xfrm>
            <a:off x="1763474" y="1831355"/>
            <a:ext cx="2350387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B243390-C8C8-5861-E054-25532C60A779}"/>
              </a:ext>
            </a:extLst>
          </p:cNvPr>
          <p:cNvCxnSpPr>
            <a:cxnSpLocks/>
          </p:cNvCxnSpPr>
          <p:nvPr/>
        </p:nvCxnSpPr>
        <p:spPr>
          <a:xfrm>
            <a:off x="2374891" y="4412584"/>
            <a:ext cx="1127553" cy="0"/>
          </a:xfrm>
          <a:prstGeom prst="line">
            <a:avLst/>
          </a:prstGeom>
          <a:ln w="381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60AF81-3836-1E62-0F49-A66885463CB2}"/>
              </a:ext>
            </a:extLst>
          </p:cNvPr>
          <p:cNvSpPr txBox="1"/>
          <p:nvPr/>
        </p:nvSpPr>
        <p:spPr>
          <a:xfrm>
            <a:off x="3196883" y="2349158"/>
            <a:ext cx="1949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Marine Water</a:t>
            </a:r>
          </a:p>
        </p:txBody>
      </p:sp>
      <p:sp>
        <p:nvSpPr>
          <p:cNvPr id="17" name="Freccia a gallone 16">
            <a:extLst>
              <a:ext uri="{FF2B5EF4-FFF2-40B4-BE49-F238E27FC236}">
                <a16:creationId xmlns:a16="http://schemas.microsoft.com/office/drawing/2014/main" id="{B3B9986D-6BD8-5EB1-B722-8C4E046619D9}"/>
              </a:ext>
            </a:extLst>
          </p:cNvPr>
          <p:cNvSpPr/>
          <p:nvPr/>
        </p:nvSpPr>
        <p:spPr>
          <a:xfrm>
            <a:off x="2850776" y="2111933"/>
            <a:ext cx="242048" cy="874559"/>
          </a:xfrm>
          <a:prstGeom prst="chevron">
            <a:avLst/>
          </a:prstGeom>
          <a:solidFill>
            <a:srgbClr val="256D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FDF1EF9-077F-60A8-0F42-496040AAAE03}"/>
              </a:ext>
            </a:extLst>
          </p:cNvPr>
          <p:cNvSpPr txBox="1"/>
          <p:nvPr/>
        </p:nvSpPr>
        <p:spPr>
          <a:xfrm>
            <a:off x="451236" y="3275010"/>
            <a:ext cx="4882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parameters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it-IT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before</a:t>
            </a:r>
            <a:endParaRPr lang="it-IT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8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E76729-9E5D-2C3C-89C4-9E108F91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Prediction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example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96278D2-5CD1-EE3F-ADAC-312A6946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15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4E51682-AD79-61AA-F299-45FBE8E7851E}"/>
              </a:ext>
            </a:extLst>
          </p:cNvPr>
          <p:cNvGrpSpPr/>
          <p:nvPr/>
        </p:nvGrpSpPr>
        <p:grpSpPr>
          <a:xfrm>
            <a:off x="3147755" y="1145326"/>
            <a:ext cx="5914778" cy="5549034"/>
            <a:chOff x="4908765" y="1332097"/>
            <a:chExt cx="5215998" cy="520448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290846E-3A89-2895-0A2F-F70B1231C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t="11724" r="10138" b="11749"/>
            <a:stretch/>
          </p:blipFill>
          <p:spPr>
            <a:xfrm>
              <a:off x="4908765" y="1332097"/>
              <a:ext cx="2600014" cy="258127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A0662D25-2565-D766-B194-FF8567C20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6" t="11736" r="10001" b="11736"/>
            <a:stretch/>
          </p:blipFill>
          <p:spPr>
            <a:xfrm>
              <a:off x="7524750" y="1332098"/>
              <a:ext cx="2600013" cy="2581274"/>
            </a:xfrm>
            <a:prstGeom prst="rect">
              <a:avLst/>
            </a:prstGeom>
          </p:spPr>
        </p:pic>
        <p:pic>
          <p:nvPicPr>
            <p:cNvPr id="11" name="Immagine 10" descr="Immagine che contiene cielo notturno&#10;&#10;Descrizione generata automaticamente">
              <a:extLst>
                <a:ext uri="{FF2B5EF4-FFF2-40B4-BE49-F238E27FC236}">
                  <a16:creationId xmlns:a16="http://schemas.microsoft.com/office/drawing/2014/main" id="{102BDCD7-AFC4-1D48-771E-0DBE83F22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8" t="11944" r="10139" b="11528"/>
            <a:stretch/>
          </p:blipFill>
          <p:spPr>
            <a:xfrm>
              <a:off x="4908766" y="3950809"/>
              <a:ext cx="2600013" cy="2581274"/>
            </a:xfrm>
            <a:prstGeom prst="rect">
              <a:avLst/>
            </a:prstGeom>
          </p:spPr>
        </p:pic>
        <p:pic>
          <p:nvPicPr>
            <p:cNvPr id="13" name="Immagine 12" descr="Immagine che contiene testo, schermo&#10;&#10;Descrizione generata automaticamente">
              <a:extLst>
                <a:ext uri="{FF2B5EF4-FFF2-40B4-BE49-F238E27FC236}">
                  <a16:creationId xmlns:a16="http://schemas.microsoft.com/office/drawing/2014/main" id="{E5B90B79-0835-81A3-6294-A484A43D2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04" t="11806" r="10729" b="11667"/>
            <a:stretch/>
          </p:blipFill>
          <p:spPr>
            <a:xfrm>
              <a:off x="7505701" y="3941284"/>
              <a:ext cx="2600012" cy="2595301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ED28767-011E-7F63-A2BA-06A6FF5971BD}"/>
              </a:ext>
            </a:extLst>
          </p:cNvPr>
          <p:cNvSpPr txBox="1"/>
          <p:nvPr/>
        </p:nvSpPr>
        <p:spPr>
          <a:xfrm>
            <a:off x="1089242" y="2059741"/>
            <a:ext cx="166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3A56D6-7C25-A172-165F-7870E01D84D9}"/>
              </a:ext>
            </a:extLst>
          </p:cNvPr>
          <p:cNvSpPr txBox="1"/>
          <p:nvPr/>
        </p:nvSpPr>
        <p:spPr>
          <a:xfrm>
            <a:off x="1066800" y="5079970"/>
            <a:ext cx="1691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Difference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02177E7-95FD-B23B-909C-7B9163994884}"/>
              </a:ext>
            </a:extLst>
          </p:cNvPr>
          <p:cNvSpPr txBox="1"/>
          <p:nvPr/>
        </p:nvSpPr>
        <p:spPr>
          <a:xfrm>
            <a:off x="9444740" y="5075876"/>
            <a:ext cx="1680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True Color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47CF11-49E8-36CA-C060-C6BC4D68FC26}"/>
              </a:ext>
            </a:extLst>
          </p:cNvPr>
          <p:cNvSpPr txBox="1"/>
          <p:nvPr/>
        </p:nvSpPr>
        <p:spPr>
          <a:xfrm>
            <a:off x="9444740" y="2059740"/>
            <a:ext cx="2132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Ground Truth</a:t>
            </a:r>
            <a:endParaRPr lang="en-GB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94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BE0149-572D-2791-7EF7-C4F1C456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References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AC386D-B6BB-7ADF-ABCD-86A0A8AB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16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A9D2FE-A625-9A82-3D6F-7648CD924A0C}"/>
              </a:ext>
            </a:extLst>
          </p:cNvPr>
          <p:cNvSpPr txBox="1"/>
          <p:nvPr/>
        </p:nvSpPr>
        <p:spPr>
          <a:xfrm>
            <a:off x="853075" y="2107612"/>
            <a:ext cx="2099440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Copernicus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D97C61-7086-93B4-4E82-5F9AB4C9774A}"/>
              </a:ext>
            </a:extLst>
          </p:cNvPr>
          <p:cNvSpPr txBox="1"/>
          <p:nvPr/>
        </p:nvSpPr>
        <p:spPr>
          <a:xfrm>
            <a:off x="853075" y="4196707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Eo-learn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8AF7AE3-ACD2-87B0-BB1B-9B60B3601313}"/>
              </a:ext>
            </a:extLst>
          </p:cNvPr>
          <p:cNvSpPr txBox="1"/>
          <p:nvPr/>
        </p:nvSpPr>
        <p:spPr>
          <a:xfrm>
            <a:off x="3397624" y="2977086"/>
            <a:ext cx="6740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https://github.com/marine-debris/marine-debris.github.io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14AF44D-7CC5-C562-C1A6-B22594B28B52}"/>
              </a:ext>
            </a:extLst>
          </p:cNvPr>
          <p:cNvCxnSpPr>
            <a:cxnSpLocks/>
          </p:cNvCxnSpPr>
          <p:nvPr/>
        </p:nvCxnSpPr>
        <p:spPr>
          <a:xfrm>
            <a:off x="748553" y="2107612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43A035D-6700-4577-9A0F-0433718E49A1}"/>
              </a:ext>
            </a:extLst>
          </p:cNvPr>
          <p:cNvCxnSpPr>
            <a:cxnSpLocks/>
          </p:cNvCxnSpPr>
          <p:nvPr/>
        </p:nvCxnSpPr>
        <p:spPr>
          <a:xfrm>
            <a:off x="748553" y="4196707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445E93-E599-56B0-F5C8-10D13A620BB8}"/>
              </a:ext>
            </a:extLst>
          </p:cNvPr>
          <p:cNvSpPr txBox="1"/>
          <p:nvPr/>
        </p:nvSpPr>
        <p:spPr>
          <a:xfrm>
            <a:off x="853075" y="2887700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BE63E0-760E-4FD0-1AB6-69C6F0578F0F}"/>
              </a:ext>
            </a:extLst>
          </p:cNvPr>
          <p:cNvCxnSpPr>
            <a:cxnSpLocks/>
          </p:cNvCxnSpPr>
          <p:nvPr/>
        </p:nvCxnSpPr>
        <p:spPr>
          <a:xfrm>
            <a:off x="748553" y="2887700"/>
            <a:ext cx="0" cy="578882"/>
          </a:xfrm>
          <a:prstGeom prst="line">
            <a:avLst/>
          </a:prstGeom>
          <a:ln w="7620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05754E6-EB58-99C5-0FE8-EA747F6004EB}"/>
              </a:ext>
            </a:extLst>
          </p:cNvPr>
          <p:cNvSpPr txBox="1"/>
          <p:nvPr/>
        </p:nvSpPr>
        <p:spPr>
          <a:xfrm>
            <a:off x="3397624" y="2196998"/>
            <a:ext cx="5653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https://www.copernicus.eu/en/about-copernicus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59E1222-1E9E-D33E-7FAD-9C037A98E768}"/>
              </a:ext>
            </a:extLst>
          </p:cNvPr>
          <p:cNvSpPr txBox="1"/>
          <p:nvPr/>
        </p:nvSpPr>
        <p:spPr>
          <a:xfrm>
            <a:off x="3397624" y="3423354"/>
            <a:ext cx="8612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https://journals.plos.org/plosone/article?id=10.1371/journal.pone.0262247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6459FC-56BB-1C26-E92C-A12F3E6D59C8}"/>
              </a:ext>
            </a:extLst>
          </p:cNvPr>
          <p:cNvSpPr txBox="1"/>
          <p:nvPr/>
        </p:nvSpPr>
        <p:spPr>
          <a:xfrm>
            <a:off x="3397624" y="4286093"/>
            <a:ext cx="4877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https://eo-learn.readthedocs.io/en/latest/</a:t>
            </a:r>
            <a:endParaRPr lang="en-GB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5C2FFC8-393F-CC57-305C-47B6A2FE8C25}"/>
              </a:ext>
            </a:extLst>
          </p:cNvPr>
          <p:cNvSpPr txBox="1"/>
          <p:nvPr/>
        </p:nvSpPr>
        <p:spPr>
          <a:xfrm>
            <a:off x="853075" y="2111247"/>
            <a:ext cx="2099440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 err="1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Copernicus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63E39E9-57E1-513F-580E-DCEF33757FE2}"/>
              </a:ext>
            </a:extLst>
          </p:cNvPr>
          <p:cNvSpPr txBox="1"/>
          <p:nvPr/>
        </p:nvSpPr>
        <p:spPr>
          <a:xfrm>
            <a:off x="853075" y="2891335"/>
            <a:ext cx="1688771" cy="578882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it-IT" sz="2800" b="1" dirty="0">
                <a:solidFill>
                  <a:srgbClr val="256D8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MARIDA</a:t>
            </a:r>
            <a:endParaRPr lang="en-GB" sz="2800" b="1" dirty="0">
              <a:solidFill>
                <a:srgbClr val="256D8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8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egnaposto contenuto 6" descr="Immagine che contiene esterni, acqua, natura, costa&#10;&#10;Descrizione generata automaticamente">
            <a:extLst>
              <a:ext uri="{FF2B5EF4-FFF2-40B4-BE49-F238E27FC236}">
                <a16:creationId xmlns:a16="http://schemas.microsoft.com/office/drawing/2014/main" id="{0F165DC3-1A58-EF07-6148-73B50F2F6C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B406A9E-CF22-8D5F-0D60-CF537904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We are in </a:t>
            </a:r>
            <a:b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</a:br>
            <a:r>
              <a:rPr lang="it-IT" sz="4000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deep water</a:t>
            </a:r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83C36DB-27F1-D46F-C10F-D4958CF49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Marine Debris has got out of hand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Plastic items can take up to 1000 years to decompose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This is a real danger for both humans and animals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Several solutions have been developed to tackle this issue</a:t>
            </a:r>
          </a:p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Satellite remote sensing is one of them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2F759C-0744-1363-4810-7FAE1BAD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8B6800-B3CE-4400-A40B-F75062570537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5399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12EEAF82-7996-83CD-303A-F3C1C582B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3621" cy="6853288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F28CFD-07F2-77D3-55C2-BAA94DFDD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3</a:t>
            </a:fld>
            <a:endParaRPr lang="it-IT" dirty="0"/>
          </a:p>
        </p:txBody>
      </p:sp>
      <p:pic>
        <p:nvPicPr>
          <p:cNvPr id="22" name="Segnaposto contenuto 5">
            <a:extLst>
              <a:ext uri="{FF2B5EF4-FFF2-40B4-BE49-F238E27FC236}">
                <a16:creationId xmlns:a16="http://schemas.microsoft.com/office/drawing/2014/main" id="{6D0F8708-4898-DA41-8D8F-87E513AB8F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5464"/>
          <a:stretch/>
        </p:blipFill>
        <p:spPr>
          <a:xfrm>
            <a:off x="8379" y="5566276"/>
            <a:ext cx="1893184" cy="12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4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F6171B0D-F70F-BD0B-0AF9-985126684C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2890619" y="1584119"/>
            <a:ext cx="2743200" cy="1530418"/>
          </a:xfrm>
          <a:prstGeom prst="rect">
            <a:avLst/>
          </a:prstGeom>
        </p:spPr>
      </p:pic>
      <p:pic>
        <p:nvPicPr>
          <p:cNvPr id="5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89A4DD73-FD07-4835-B13D-EA1BCE25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9718">
            <a:off x="4742744" y="3563126"/>
            <a:ext cx="7735712" cy="4351338"/>
          </a:xfrm>
          <a:prstGeom prst="rect">
            <a:avLst/>
          </a:prstGeom>
        </p:spPr>
      </p:pic>
      <p:pic>
        <p:nvPicPr>
          <p:cNvPr id="7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5433971-8A03-C83F-3755-8E04539539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7415210" y="531674"/>
            <a:ext cx="2743200" cy="1530418"/>
          </a:xfrm>
          <a:prstGeom prst="rect">
            <a:avLst/>
          </a:prstGeom>
        </p:spPr>
      </p:pic>
      <p:pic>
        <p:nvPicPr>
          <p:cNvPr id="9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85F8ED35-AB5E-533E-6052-09CBF7141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3806681" y="2831996"/>
            <a:ext cx="1880172" cy="1813753"/>
          </a:xfrm>
          <a:prstGeom prst="rect">
            <a:avLst/>
          </a:prstGeom>
        </p:spPr>
      </p:pic>
      <p:pic>
        <p:nvPicPr>
          <p:cNvPr id="11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522F361-044B-99C6-AC4D-DE7647E60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369926" y="121029"/>
            <a:ext cx="1880172" cy="1813753"/>
          </a:xfrm>
          <a:prstGeom prst="rect">
            <a:avLst/>
          </a:prstGeom>
        </p:spPr>
      </p:pic>
      <p:pic>
        <p:nvPicPr>
          <p:cNvPr id="6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71DCDAC3-EFE4-1514-5794-B17E3B6438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9" b="64829"/>
          <a:stretch/>
        </p:blipFill>
        <p:spPr>
          <a:xfrm>
            <a:off x="878498" y="4208377"/>
            <a:ext cx="2743200" cy="1530418"/>
          </a:xfrm>
          <a:prstGeom prst="rect">
            <a:avLst/>
          </a:prstGeom>
        </p:spPr>
      </p:pic>
      <p:pic>
        <p:nvPicPr>
          <p:cNvPr id="12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D926327C-EF1B-760A-E733-1C106D3B5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4215828" y="43898"/>
            <a:ext cx="1880172" cy="1813753"/>
          </a:xfrm>
          <a:prstGeom prst="rect">
            <a:avLst/>
          </a:prstGeom>
        </p:spPr>
      </p:pic>
      <p:pic>
        <p:nvPicPr>
          <p:cNvPr id="10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6E171B63-C84E-59C8-7F61-6D12BA2FA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9982200" y="340503"/>
            <a:ext cx="1880172" cy="1813753"/>
          </a:xfrm>
          <a:prstGeom prst="rect">
            <a:avLst/>
          </a:prstGeom>
        </p:spPr>
      </p:pic>
      <p:pic>
        <p:nvPicPr>
          <p:cNvPr id="13" name="Segnaposto contenuto 5" descr="Immagine che contiene neve, trasporto, satellite, esterni&#10;&#10;Descrizione generata automaticamente">
            <a:extLst>
              <a:ext uri="{FF2B5EF4-FFF2-40B4-BE49-F238E27FC236}">
                <a16:creationId xmlns:a16="http://schemas.microsoft.com/office/drawing/2014/main" id="{0E4A877B-FB6F-15B4-517E-DADF3187B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422" r="75008" b="57896"/>
          <a:stretch/>
        </p:blipFill>
        <p:spPr>
          <a:xfrm>
            <a:off x="2641315" y="4865203"/>
            <a:ext cx="1880172" cy="181375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506227-0581-6CA3-B652-65C91188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Sentinel-2 mission</a:t>
            </a:r>
            <a:endParaRPr lang="en-GB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35B351-348C-A171-FA5C-813519E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identical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satellites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the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same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orbit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Sentinel-2A on 23 June 2015</a:t>
            </a:r>
            <a:endParaRPr lang="it-IT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Sentinel-2B on 7 March 2017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High-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resolution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multispectral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imager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13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bands</a:t>
            </a:r>
            <a:endParaRPr lang="it-IT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5-day </a:t>
            </a:r>
            <a:r>
              <a:rPr lang="it-IT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revisit</a:t>
            </a:r>
            <a:r>
              <a:rPr lang="it-IT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</a:t>
            </a:r>
          </a:p>
          <a:p>
            <a:endParaRPr lang="en-GB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C2A33E-9225-E84A-6E00-8A7EC8BB7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1493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egnaposto contenuto 17">
            <a:extLst>
              <a:ext uri="{FF2B5EF4-FFF2-40B4-BE49-F238E27FC236}">
                <a16:creationId xmlns:a16="http://schemas.microsoft.com/office/drawing/2014/main" id="{4006B793-2CE5-4D48-7BAF-158C73C73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5706"/>
            <a:ext cx="5181600" cy="4351338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Marine-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debris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oriented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on Sentinel-2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Pixel-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level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15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levels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of Confidence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FDEF0-07C0-C8B3-DBFB-C40D6673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5</a:t>
            </a:fld>
            <a:endParaRPr lang="it-IT" dirty="0"/>
          </a:p>
        </p:txBody>
      </p:sp>
      <p:pic>
        <p:nvPicPr>
          <p:cNvPr id="20" name="Segnaposto contenuto 19">
            <a:extLst>
              <a:ext uri="{FF2B5EF4-FFF2-40B4-BE49-F238E27FC236}">
                <a16:creationId xmlns:a16="http://schemas.microsoft.com/office/drawing/2014/main" id="{F41B0B0B-D968-E43A-5C9A-5A11EB3F9A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517"/>
            <a:ext cx="5181600" cy="3699717"/>
          </a:xfr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87CE6645-8B2A-EFA8-2D01-A58547BAC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The dataset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3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ECF6B80C-6740-F342-3ABC-41C7D857C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8" name="Segnaposto contenuto 27">
            <a:extLst>
              <a:ext uri="{FF2B5EF4-FFF2-40B4-BE49-F238E27FC236}">
                <a16:creationId xmlns:a16="http://schemas.microsoft.com/office/drawing/2014/main" id="{A3415463-6CE8-27C6-FA1C-8143813E65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9" name="Segnaposto contenuto 28">
            <a:extLst>
              <a:ext uri="{FF2B5EF4-FFF2-40B4-BE49-F238E27FC236}">
                <a16:creationId xmlns:a16="http://schemas.microsoft.com/office/drawing/2014/main" id="{5F4BE710-BDE8-825C-DFF9-3A250999F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8B3EBD0-7559-6326-8D7B-A73735CC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pPr/>
              <a:t>6</a:t>
            </a:fld>
            <a:endParaRPr lang="it-IT" dirty="0"/>
          </a:p>
        </p:txBody>
      </p:sp>
      <p:grpSp>
        <p:nvGrpSpPr>
          <p:cNvPr id="204" name="Gruppo 203">
            <a:extLst>
              <a:ext uri="{FF2B5EF4-FFF2-40B4-BE49-F238E27FC236}">
                <a16:creationId xmlns:a16="http://schemas.microsoft.com/office/drawing/2014/main" id="{37E73243-6774-094B-57EC-DE832570573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9C7BF9BC-74E8-8101-867A-7402CD24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B9E2D79A-2039-3E64-C7FD-D5931B6C42AD}"/>
                </a:ext>
              </a:extLst>
            </p:cNvPr>
            <p:cNvSpPr/>
            <p:nvPr/>
          </p:nvSpPr>
          <p:spPr>
            <a:xfrm>
              <a:off x="3042841" y="289083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FC90C4EC-601A-39F4-421E-114950D9487B}"/>
                </a:ext>
              </a:extLst>
            </p:cNvPr>
            <p:cNvSpPr/>
            <p:nvPr/>
          </p:nvSpPr>
          <p:spPr>
            <a:xfrm>
              <a:off x="3621485" y="2733672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FE28E406-A0CF-31E6-99F7-666517CEDE7B}"/>
                </a:ext>
              </a:extLst>
            </p:cNvPr>
            <p:cNvSpPr/>
            <p:nvPr/>
          </p:nvSpPr>
          <p:spPr>
            <a:xfrm>
              <a:off x="3731025" y="2764629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F3CE03-31CC-75C1-1445-6DB940EB108C}"/>
                </a:ext>
              </a:extLst>
            </p:cNvPr>
            <p:cNvSpPr/>
            <p:nvPr/>
          </p:nvSpPr>
          <p:spPr>
            <a:xfrm>
              <a:off x="3166663" y="2871786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9EC79B06-70F5-F821-6E35-26E8D6E062A8}"/>
                </a:ext>
              </a:extLst>
            </p:cNvPr>
            <p:cNvSpPr/>
            <p:nvPr/>
          </p:nvSpPr>
          <p:spPr>
            <a:xfrm>
              <a:off x="3180948" y="2826541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e 38">
              <a:extLst>
                <a:ext uri="{FF2B5EF4-FFF2-40B4-BE49-F238E27FC236}">
                  <a16:creationId xmlns:a16="http://schemas.microsoft.com/office/drawing/2014/main" id="{D23875DF-59CC-C338-151F-8230E17E7074}"/>
                </a:ext>
              </a:extLst>
            </p:cNvPr>
            <p:cNvSpPr/>
            <p:nvPr/>
          </p:nvSpPr>
          <p:spPr>
            <a:xfrm>
              <a:off x="3123797" y="284320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e 39">
              <a:extLst>
                <a:ext uri="{FF2B5EF4-FFF2-40B4-BE49-F238E27FC236}">
                  <a16:creationId xmlns:a16="http://schemas.microsoft.com/office/drawing/2014/main" id="{FCB4117F-D965-868D-E8F2-07C08BF1EEAE}"/>
                </a:ext>
              </a:extLst>
            </p:cNvPr>
            <p:cNvSpPr/>
            <p:nvPr/>
          </p:nvSpPr>
          <p:spPr>
            <a:xfrm>
              <a:off x="5978123" y="1116008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8617E856-BB5F-5A57-DE17-0BD455B9A3F0}"/>
                </a:ext>
              </a:extLst>
            </p:cNvPr>
            <p:cNvSpPr/>
            <p:nvPr/>
          </p:nvSpPr>
          <p:spPr>
            <a:xfrm>
              <a:off x="7100485" y="4437058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6C835DDD-B708-B2ED-720B-32656EF35303}"/>
                </a:ext>
              </a:extLst>
            </p:cNvPr>
            <p:cNvSpPr/>
            <p:nvPr/>
          </p:nvSpPr>
          <p:spPr>
            <a:xfrm>
              <a:off x="9901643" y="3650407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7982918B-C41A-720A-6B68-59F0FDCC391D}"/>
                </a:ext>
              </a:extLst>
            </p:cNvPr>
            <p:cNvSpPr/>
            <p:nvPr/>
          </p:nvSpPr>
          <p:spPr>
            <a:xfrm>
              <a:off x="10364370" y="2142231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0A60B4-5567-F3E9-2A6D-99BAF2855F15}"/>
                </a:ext>
              </a:extLst>
            </p:cNvPr>
            <p:cNvSpPr/>
            <p:nvPr/>
          </p:nvSpPr>
          <p:spPr>
            <a:xfrm>
              <a:off x="9815051" y="2353355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CFF21F4C-6319-CEE6-A429-F67557233141}"/>
                </a:ext>
              </a:extLst>
            </p:cNvPr>
            <p:cNvSpPr/>
            <p:nvPr/>
          </p:nvSpPr>
          <p:spPr>
            <a:xfrm>
              <a:off x="9674553" y="2839132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BB6780F8-BF4E-93B9-55EA-F976CB211C10}"/>
                </a:ext>
              </a:extLst>
            </p:cNvPr>
            <p:cNvSpPr/>
            <p:nvPr/>
          </p:nvSpPr>
          <p:spPr>
            <a:xfrm>
              <a:off x="9626925" y="3596374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99992B9C-A1AA-9DAC-13FC-9B8FD91D69E7}"/>
                </a:ext>
              </a:extLst>
            </p:cNvPr>
            <p:cNvSpPr/>
            <p:nvPr/>
          </p:nvSpPr>
          <p:spPr>
            <a:xfrm>
              <a:off x="10086508" y="2901034"/>
              <a:ext cx="64294" cy="64294"/>
            </a:xfrm>
            <a:prstGeom prst="ellipse">
              <a:avLst/>
            </a:prstGeom>
            <a:solidFill>
              <a:srgbClr val="8FE3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B439A86A-4A99-4E84-36A2-A85DCABE31CB}"/>
              </a:ext>
            </a:extLst>
          </p:cNvPr>
          <p:cNvSpPr txBox="1"/>
          <p:nvPr/>
        </p:nvSpPr>
        <p:spPr>
          <a:xfrm>
            <a:off x="665092" y="209083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Ulua, Honduras</a:t>
            </a:r>
          </a:p>
        </p:txBody>
      </p:sp>
      <p:cxnSp>
        <p:nvCxnSpPr>
          <p:cNvPr id="51" name="Connettore diritto 50">
            <a:extLst>
              <a:ext uri="{FF2B5EF4-FFF2-40B4-BE49-F238E27FC236}">
                <a16:creationId xmlns:a16="http://schemas.microsoft.com/office/drawing/2014/main" id="{28AFF08E-C81F-D1CE-417D-289AAA48FD35}"/>
              </a:ext>
            </a:extLst>
          </p:cNvPr>
          <p:cNvCxnSpPr>
            <a:cxnSpLocks/>
            <a:stCxn id="49" idx="2"/>
            <a:endCxn id="39" idx="2"/>
          </p:cNvCxnSpPr>
          <p:nvPr/>
        </p:nvCxnSpPr>
        <p:spPr>
          <a:xfrm>
            <a:off x="1538889" y="2460171"/>
            <a:ext cx="1584908" cy="415183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669F2EE3-C322-FE06-B8BA-E09E59CA5277}"/>
              </a:ext>
            </a:extLst>
          </p:cNvPr>
          <p:cNvSpPr txBox="1"/>
          <p:nvPr/>
        </p:nvSpPr>
        <p:spPr>
          <a:xfrm>
            <a:off x="174922" y="4032722"/>
            <a:ext cx="28567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Motagua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Guatemala</a:t>
            </a:r>
          </a:p>
        </p:txBody>
      </p:sp>
      <p:cxnSp>
        <p:nvCxnSpPr>
          <p:cNvPr id="67" name="Connettore diritto 66">
            <a:extLst>
              <a:ext uri="{FF2B5EF4-FFF2-40B4-BE49-F238E27FC236}">
                <a16:creationId xmlns:a16="http://schemas.microsoft.com/office/drawing/2014/main" id="{7E1218DB-6B30-FDBB-9564-4C7B9D8D1104}"/>
              </a:ext>
            </a:extLst>
          </p:cNvPr>
          <p:cNvCxnSpPr>
            <a:cxnSpLocks/>
            <a:stCxn id="62" idx="0"/>
            <a:endCxn id="34" idx="3"/>
          </p:cNvCxnSpPr>
          <p:nvPr/>
        </p:nvCxnSpPr>
        <p:spPr>
          <a:xfrm flipV="1">
            <a:off x="1603294" y="2945715"/>
            <a:ext cx="1448963" cy="1087007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7EDF41CF-275D-8713-7336-12B01D9480B1}"/>
              </a:ext>
            </a:extLst>
          </p:cNvPr>
          <p:cNvSpPr txBox="1"/>
          <p:nvPr/>
        </p:nvSpPr>
        <p:spPr>
          <a:xfrm>
            <a:off x="2305169" y="3502898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Ceiba, Honduras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30DE15BD-16F9-03CC-C211-82CFE98E9293}"/>
              </a:ext>
            </a:extLst>
          </p:cNvPr>
          <p:cNvCxnSpPr>
            <a:cxnSpLocks/>
            <a:stCxn id="72" idx="0"/>
            <a:endCxn id="38" idx="3"/>
          </p:cNvCxnSpPr>
          <p:nvPr/>
        </p:nvCxnSpPr>
        <p:spPr>
          <a:xfrm flipH="1" flipV="1">
            <a:off x="3190364" y="2881419"/>
            <a:ext cx="186669" cy="621479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AF694FBB-1441-550E-EE20-3FC82BA5ABC3}"/>
              </a:ext>
            </a:extLst>
          </p:cNvPr>
          <p:cNvSpPr txBox="1"/>
          <p:nvPr/>
        </p:nvSpPr>
        <p:spPr>
          <a:xfrm>
            <a:off x="1249940" y="1683132"/>
            <a:ext cx="199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Roatan, Honduras</a:t>
            </a:r>
          </a:p>
        </p:txBody>
      </p: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21420D34-E0EA-3E3E-8C7E-280522602B42}"/>
              </a:ext>
            </a:extLst>
          </p:cNvPr>
          <p:cNvCxnSpPr>
            <a:cxnSpLocks/>
            <a:stCxn id="81" idx="2"/>
            <a:endCxn id="38" idx="1"/>
          </p:cNvCxnSpPr>
          <p:nvPr/>
        </p:nvCxnSpPr>
        <p:spPr>
          <a:xfrm>
            <a:off x="2245533" y="2052464"/>
            <a:ext cx="944831" cy="783493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B51A233A-07DF-2733-D19B-452EADFC9CAC}"/>
              </a:ext>
            </a:extLst>
          </p:cNvPr>
          <p:cNvSpPr txBox="1"/>
          <p:nvPr/>
        </p:nvSpPr>
        <p:spPr>
          <a:xfrm>
            <a:off x="2793909" y="2033793"/>
            <a:ext cx="182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Gonave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Haiti</a:t>
            </a:r>
          </a:p>
        </p:txBody>
      </p: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97600E55-6854-2B66-7209-2A8E4A1BE00C}"/>
              </a:ext>
            </a:extLst>
          </p:cNvPr>
          <p:cNvCxnSpPr>
            <a:cxnSpLocks/>
            <a:stCxn id="85" idx="2"/>
            <a:endCxn id="35" idx="0"/>
          </p:cNvCxnSpPr>
          <p:nvPr/>
        </p:nvCxnSpPr>
        <p:spPr>
          <a:xfrm flipH="1">
            <a:off x="3653632" y="2403125"/>
            <a:ext cx="53476" cy="330547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3229C283-069E-39D4-7A82-8B8308D109F7}"/>
              </a:ext>
            </a:extLst>
          </p:cNvPr>
          <p:cNvSpPr txBox="1"/>
          <p:nvPr/>
        </p:nvSpPr>
        <p:spPr>
          <a:xfrm>
            <a:off x="3572900" y="3033366"/>
            <a:ext cx="3153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Ozama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Santo Domingo</a:t>
            </a:r>
          </a:p>
        </p:txBody>
      </p:sp>
      <p:cxnSp>
        <p:nvCxnSpPr>
          <p:cNvPr id="90" name="Connettore diritto 89">
            <a:extLst>
              <a:ext uri="{FF2B5EF4-FFF2-40B4-BE49-F238E27FC236}">
                <a16:creationId xmlns:a16="http://schemas.microsoft.com/office/drawing/2014/main" id="{F178BA15-D952-89F0-4AE8-9748AC58761D}"/>
              </a:ext>
            </a:extLst>
          </p:cNvPr>
          <p:cNvCxnSpPr>
            <a:cxnSpLocks/>
            <a:stCxn id="88" idx="0"/>
            <a:endCxn id="36" idx="2"/>
          </p:cNvCxnSpPr>
          <p:nvPr/>
        </p:nvCxnSpPr>
        <p:spPr>
          <a:xfrm flipH="1" flipV="1">
            <a:off x="3731025" y="2796776"/>
            <a:ext cx="1418525" cy="236590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6561C82A-EFE6-24B0-F70D-BA7183462940}"/>
              </a:ext>
            </a:extLst>
          </p:cNvPr>
          <p:cNvSpPr txBox="1"/>
          <p:nvPr/>
        </p:nvSpPr>
        <p:spPr>
          <a:xfrm>
            <a:off x="4509619" y="463267"/>
            <a:ext cx="226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Isle of May, Scotland</a:t>
            </a:r>
          </a:p>
        </p:txBody>
      </p:sp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6E582D4C-1E6F-2893-E218-FBE36002CC65}"/>
              </a:ext>
            </a:extLst>
          </p:cNvPr>
          <p:cNvCxnSpPr>
            <a:cxnSpLocks/>
            <a:stCxn id="91" idx="2"/>
            <a:endCxn id="40" idx="1"/>
          </p:cNvCxnSpPr>
          <p:nvPr/>
        </p:nvCxnSpPr>
        <p:spPr>
          <a:xfrm>
            <a:off x="5643295" y="832599"/>
            <a:ext cx="344244" cy="292825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FB49E942-4504-E461-0BAE-2E6ED0BD1502}"/>
              </a:ext>
            </a:extLst>
          </p:cNvPr>
          <p:cNvSpPr txBox="1"/>
          <p:nvPr/>
        </p:nvSpPr>
        <p:spPr>
          <a:xfrm>
            <a:off x="5757540" y="5127842"/>
            <a:ext cx="228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Durban, South Africa</a:t>
            </a:r>
          </a:p>
        </p:txBody>
      </p:sp>
      <p:cxnSp>
        <p:nvCxnSpPr>
          <p:cNvPr id="99" name="Connettore diritto 98">
            <a:extLst>
              <a:ext uri="{FF2B5EF4-FFF2-40B4-BE49-F238E27FC236}">
                <a16:creationId xmlns:a16="http://schemas.microsoft.com/office/drawing/2014/main" id="{D15FD4E3-1DF8-16B2-AAEF-084C9258A35F}"/>
              </a:ext>
            </a:extLst>
          </p:cNvPr>
          <p:cNvCxnSpPr>
            <a:cxnSpLocks/>
            <a:stCxn id="94" idx="0"/>
            <a:endCxn id="41" idx="0"/>
          </p:cNvCxnSpPr>
          <p:nvPr/>
        </p:nvCxnSpPr>
        <p:spPr>
          <a:xfrm flipV="1">
            <a:off x="6902341" y="4437058"/>
            <a:ext cx="230291" cy="69078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E6C4E314-5A03-0D97-E000-83B15648C36E}"/>
              </a:ext>
            </a:extLst>
          </p:cNvPr>
          <p:cNvSpPr txBox="1"/>
          <p:nvPr/>
        </p:nvSpPr>
        <p:spPr>
          <a:xfrm>
            <a:off x="8250464" y="4326729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Jakarta, Indonesia</a:t>
            </a:r>
          </a:p>
        </p:txBody>
      </p:sp>
      <p:cxnSp>
        <p:nvCxnSpPr>
          <p:cNvPr id="109" name="Connettore diritto 108">
            <a:extLst>
              <a:ext uri="{FF2B5EF4-FFF2-40B4-BE49-F238E27FC236}">
                <a16:creationId xmlns:a16="http://schemas.microsoft.com/office/drawing/2014/main" id="{7DF973ED-2E78-7C01-DA05-CC7AAA3539AA}"/>
              </a:ext>
            </a:extLst>
          </p:cNvPr>
          <p:cNvCxnSpPr>
            <a:cxnSpLocks/>
            <a:stCxn id="101" idx="0"/>
            <a:endCxn id="46" idx="0"/>
          </p:cNvCxnSpPr>
          <p:nvPr/>
        </p:nvCxnSpPr>
        <p:spPr>
          <a:xfrm flipV="1">
            <a:off x="9245513" y="3596374"/>
            <a:ext cx="413559" cy="730355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D7BC14B1-3CE9-1032-2A24-7512E9D49034}"/>
              </a:ext>
            </a:extLst>
          </p:cNvPr>
          <p:cNvSpPr txBox="1"/>
          <p:nvPr/>
        </p:nvSpPr>
        <p:spPr>
          <a:xfrm>
            <a:off x="6929496" y="2246473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Da Nang, Vietnam</a:t>
            </a:r>
          </a:p>
        </p:txBody>
      </p:sp>
      <p:cxnSp>
        <p:nvCxnSpPr>
          <p:cNvPr id="113" name="Connettore diritto 112">
            <a:extLst>
              <a:ext uri="{FF2B5EF4-FFF2-40B4-BE49-F238E27FC236}">
                <a16:creationId xmlns:a16="http://schemas.microsoft.com/office/drawing/2014/main" id="{9C6BB2AE-0DAB-F9FF-F19C-D40EF9131BD8}"/>
              </a:ext>
            </a:extLst>
          </p:cNvPr>
          <p:cNvCxnSpPr>
            <a:cxnSpLocks/>
            <a:stCxn id="111" idx="2"/>
            <a:endCxn id="45" idx="2"/>
          </p:cNvCxnSpPr>
          <p:nvPr/>
        </p:nvCxnSpPr>
        <p:spPr>
          <a:xfrm>
            <a:off x="7948365" y="2615805"/>
            <a:ext cx="1726188" cy="25547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sellaDiTesto 114">
            <a:extLst>
              <a:ext uri="{FF2B5EF4-FFF2-40B4-BE49-F238E27FC236}">
                <a16:creationId xmlns:a16="http://schemas.microsoft.com/office/drawing/2014/main" id="{5575D35F-406A-BD3E-CF63-B1E035DDDB49}"/>
              </a:ext>
            </a:extLst>
          </p:cNvPr>
          <p:cNvSpPr txBox="1"/>
          <p:nvPr/>
        </p:nvSpPr>
        <p:spPr>
          <a:xfrm>
            <a:off x="9918051" y="312680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Manila, Philippines</a:t>
            </a:r>
          </a:p>
        </p:txBody>
      </p:sp>
      <p:cxnSp>
        <p:nvCxnSpPr>
          <p:cNvPr id="120" name="Connettore diritto 119">
            <a:extLst>
              <a:ext uri="{FF2B5EF4-FFF2-40B4-BE49-F238E27FC236}">
                <a16:creationId xmlns:a16="http://schemas.microsoft.com/office/drawing/2014/main" id="{3A5AF3B5-D822-1D48-F71C-15DE816B6DF3}"/>
              </a:ext>
            </a:extLst>
          </p:cNvPr>
          <p:cNvCxnSpPr>
            <a:cxnSpLocks/>
            <a:stCxn id="115" idx="0"/>
            <a:endCxn id="47" idx="6"/>
          </p:cNvCxnSpPr>
          <p:nvPr/>
        </p:nvCxnSpPr>
        <p:spPr>
          <a:xfrm flipH="1" flipV="1">
            <a:off x="10150802" y="2933181"/>
            <a:ext cx="809362" cy="193626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CasellaDiTesto 121">
            <a:extLst>
              <a:ext uri="{FF2B5EF4-FFF2-40B4-BE49-F238E27FC236}">
                <a16:creationId xmlns:a16="http://schemas.microsoft.com/office/drawing/2014/main" id="{DDE6A952-ED80-2D10-02B0-086872298F65}"/>
              </a:ext>
            </a:extLst>
          </p:cNvPr>
          <p:cNvSpPr txBox="1"/>
          <p:nvPr/>
        </p:nvSpPr>
        <p:spPr>
          <a:xfrm>
            <a:off x="7733972" y="1752542"/>
            <a:ext cx="221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Yangtze River, China</a:t>
            </a:r>
          </a:p>
        </p:txBody>
      </p:sp>
      <p:cxnSp>
        <p:nvCxnSpPr>
          <p:cNvPr id="124" name="Connettore diritto 123">
            <a:extLst>
              <a:ext uri="{FF2B5EF4-FFF2-40B4-BE49-F238E27FC236}">
                <a16:creationId xmlns:a16="http://schemas.microsoft.com/office/drawing/2014/main" id="{4C81C53F-3274-DF30-996D-743ACA3CA042}"/>
              </a:ext>
            </a:extLst>
          </p:cNvPr>
          <p:cNvCxnSpPr>
            <a:cxnSpLocks/>
            <a:stCxn id="122" idx="2"/>
            <a:endCxn id="44" idx="6"/>
          </p:cNvCxnSpPr>
          <p:nvPr/>
        </p:nvCxnSpPr>
        <p:spPr>
          <a:xfrm>
            <a:off x="8840237" y="2121874"/>
            <a:ext cx="1039108" cy="263628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sellaDiTesto 125">
            <a:extLst>
              <a:ext uri="{FF2B5EF4-FFF2-40B4-BE49-F238E27FC236}">
                <a16:creationId xmlns:a16="http://schemas.microsoft.com/office/drawing/2014/main" id="{ED791AA8-C9BF-A8AE-E38E-84A96C00654F}"/>
              </a:ext>
            </a:extLst>
          </p:cNvPr>
          <p:cNvSpPr txBox="1"/>
          <p:nvPr/>
        </p:nvSpPr>
        <p:spPr>
          <a:xfrm>
            <a:off x="8962720" y="1227765"/>
            <a:ext cx="302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Nakdong</a:t>
            </a:r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River, South Korea</a:t>
            </a:r>
          </a:p>
        </p:txBody>
      </p:sp>
      <p:cxnSp>
        <p:nvCxnSpPr>
          <p:cNvPr id="128" name="Connettore diritto 127">
            <a:extLst>
              <a:ext uri="{FF2B5EF4-FFF2-40B4-BE49-F238E27FC236}">
                <a16:creationId xmlns:a16="http://schemas.microsoft.com/office/drawing/2014/main" id="{E1848DBF-56B2-EBEB-75B0-628086BFE604}"/>
              </a:ext>
            </a:extLst>
          </p:cNvPr>
          <p:cNvCxnSpPr>
            <a:cxnSpLocks/>
            <a:stCxn id="126" idx="2"/>
            <a:endCxn id="43" idx="0"/>
          </p:cNvCxnSpPr>
          <p:nvPr/>
        </p:nvCxnSpPr>
        <p:spPr>
          <a:xfrm flipH="1">
            <a:off x="10396517" y="1597097"/>
            <a:ext cx="78316" cy="545134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5A84C2FC-91BB-D84F-AC94-ABCEA7B93D92}"/>
              </a:ext>
            </a:extLst>
          </p:cNvPr>
          <p:cNvSpPr txBox="1"/>
          <p:nvPr/>
        </p:nvSpPr>
        <p:spPr>
          <a:xfrm>
            <a:off x="9836462" y="3926044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solidFill>
                  <a:srgbClr val="8FE3CF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Bali, Indonesia</a:t>
            </a:r>
          </a:p>
        </p:txBody>
      </p: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9CC5F339-28C8-840E-33BB-A79F64EFFD2C}"/>
              </a:ext>
            </a:extLst>
          </p:cNvPr>
          <p:cNvCxnSpPr>
            <a:cxnSpLocks/>
            <a:stCxn id="129" idx="0"/>
            <a:endCxn id="42" idx="6"/>
          </p:cNvCxnSpPr>
          <p:nvPr/>
        </p:nvCxnSpPr>
        <p:spPr>
          <a:xfrm flipH="1" flipV="1">
            <a:off x="9965937" y="3682554"/>
            <a:ext cx="691423" cy="243490"/>
          </a:xfrm>
          <a:prstGeom prst="line">
            <a:avLst/>
          </a:prstGeom>
          <a:ln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8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989D80A-ED4E-D5B4-6204-6A205759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7</a:t>
            </a:fld>
            <a:endParaRPr lang="it-IT" dirty="0"/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02D582AA-B90C-9BBD-9BB3-E5F7AE59294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3032452"/>
              </p:ext>
            </p:extLst>
          </p:nvPr>
        </p:nvGraphicFramePr>
        <p:xfrm>
          <a:off x="415059" y="1230522"/>
          <a:ext cx="4048125" cy="481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Segnaposto contenuto 14">
            <a:extLst>
              <a:ext uri="{FF2B5EF4-FFF2-40B4-BE49-F238E27FC236}">
                <a16:creationId xmlns:a16="http://schemas.microsoft.com/office/drawing/2014/main" id="{6114E18F-1375-5650-E898-808FA7D2B4E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31254087"/>
              </p:ext>
            </p:extLst>
          </p:nvPr>
        </p:nvGraphicFramePr>
        <p:xfrm>
          <a:off x="7536637" y="1231146"/>
          <a:ext cx="4050000" cy="516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7" name="Gruppo 36">
            <a:extLst>
              <a:ext uri="{FF2B5EF4-FFF2-40B4-BE49-F238E27FC236}">
                <a16:creationId xmlns:a16="http://schemas.microsoft.com/office/drawing/2014/main" id="{5AC06BC9-EB6E-BB6F-C1BD-1907E9FED2B3}"/>
              </a:ext>
            </a:extLst>
          </p:cNvPr>
          <p:cNvGrpSpPr/>
          <p:nvPr/>
        </p:nvGrpSpPr>
        <p:grpSpPr>
          <a:xfrm>
            <a:off x="4770857" y="1360835"/>
            <a:ext cx="2435730" cy="4552574"/>
            <a:chOff x="4650356" y="1081939"/>
            <a:chExt cx="2435730" cy="4552574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70C9C4E-6C37-9D84-F2BE-4063177F27CB}"/>
                </a:ext>
              </a:extLst>
            </p:cNvPr>
            <p:cNvSpPr txBox="1"/>
            <p:nvPr/>
          </p:nvSpPr>
          <p:spPr>
            <a:xfrm>
              <a:off x="4650356" y="1081939"/>
              <a:ext cx="2312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Sediment-Laden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4F1A6535-ED85-E484-F12A-58DC6DBA5378}"/>
                </a:ext>
              </a:extLst>
            </p:cNvPr>
            <p:cNvSpPr txBox="1"/>
            <p:nvPr/>
          </p:nvSpPr>
          <p:spPr>
            <a:xfrm>
              <a:off x="5136482" y="1382940"/>
              <a:ext cx="13999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Turbid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4BF83B30-8C05-1D3A-F0F4-1B4E42FCF44C}"/>
                </a:ext>
              </a:extLst>
            </p:cNvPr>
            <p:cNvSpPr txBox="1"/>
            <p:nvPr/>
          </p:nvSpPr>
          <p:spPr>
            <a:xfrm>
              <a:off x="5116830" y="1683941"/>
              <a:ext cx="14658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Marine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E6C84B0D-CFE8-17C8-5CC8-CE7A4E2B0967}"/>
                </a:ext>
              </a:extLst>
            </p:cNvPr>
            <p:cNvSpPr txBox="1"/>
            <p:nvPr/>
          </p:nvSpPr>
          <p:spPr>
            <a:xfrm>
              <a:off x="5440027" y="1984942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Clouds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163C2DD-AAA7-082F-91D5-29C5AFF7A9D9}"/>
                </a:ext>
              </a:extLst>
            </p:cNvPr>
            <p:cNvSpPr txBox="1"/>
            <p:nvPr/>
          </p:nvSpPr>
          <p:spPr>
            <a:xfrm>
              <a:off x="5059923" y="2285943"/>
              <a:ext cx="15299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Shallow Water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EEF6E6B5-6B27-6496-32B8-51B9739E0119}"/>
                </a:ext>
              </a:extLst>
            </p:cNvPr>
            <p:cNvSpPr txBox="1"/>
            <p:nvPr/>
          </p:nvSpPr>
          <p:spPr>
            <a:xfrm>
              <a:off x="5062519" y="2586944"/>
              <a:ext cx="16337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Cloud Shadows</a:t>
              </a:r>
              <a:r>
                <a:rPr lang="en-GB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62096B93-39CC-A8C5-E31B-D1BCA58F19EF}"/>
                </a:ext>
              </a:extLst>
            </p:cNvPr>
            <p:cNvSpPr txBox="1"/>
            <p:nvPr/>
          </p:nvSpPr>
          <p:spPr>
            <a:xfrm>
              <a:off x="5466284" y="2887945"/>
              <a:ext cx="766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Wakes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6F1D697-B2C2-AC60-1C55-8FC7BCB5F808}"/>
                </a:ext>
              </a:extLst>
            </p:cNvPr>
            <p:cNvSpPr txBox="1"/>
            <p:nvPr/>
          </p:nvSpPr>
          <p:spPr>
            <a:xfrm>
              <a:off x="5466284" y="3188946"/>
              <a:ext cx="7641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Waves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D42C7D6D-85FD-041E-62BC-D5750E943B97}"/>
                </a:ext>
              </a:extLst>
            </p:cNvPr>
            <p:cNvSpPr txBox="1"/>
            <p:nvPr/>
          </p:nvSpPr>
          <p:spPr>
            <a:xfrm>
              <a:off x="5565061" y="3489947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Ship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B670A80B-5F49-D2EA-DB49-7D5B0E62AC14}"/>
                </a:ext>
              </a:extLst>
            </p:cNvPr>
            <p:cNvSpPr txBox="1"/>
            <p:nvPr/>
          </p:nvSpPr>
          <p:spPr>
            <a:xfrm>
              <a:off x="5108205" y="3790948"/>
              <a:ext cx="1454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Marine Debris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F09FFA1-2CD9-3A5E-0293-48E46D725221}"/>
                </a:ext>
              </a:extLst>
            </p:cNvPr>
            <p:cNvSpPr txBox="1"/>
            <p:nvPr/>
          </p:nvSpPr>
          <p:spPr>
            <a:xfrm>
              <a:off x="4899014" y="4091949"/>
              <a:ext cx="17737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Dense Sargassum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0C93103D-472D-67AA-8989-05E893D2DED8}"/>
                </a:ext>
              </a:extLst>
            </p:cNvPr>
            <p:cNvSpPr txBox="1"/>
            <p:nvPr/>
          </p:nvSpPr>
          <p:spPr>
            <a:xfrm>
              <a:off x="4864549" y="4392950"/>
              <a:ext cx="18109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Sparse Sargassum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6F4DF452-9106-059D-8372-D6C56811DB92}"/>
                </a:ext>
              </a:extLst>
            </p:cNvPr>
            <p:cNvSpPr txBox="1"/>
            <p:nvPr/>
          </p:nvSpPr>
          <p:spPr>
            <a:xfrm>
              <a:off x="5513765" y="4693951"/>
              <a:ext cx="6837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Foam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5F9FC888-F43F-3353-C411-B2E7BF6550DB}"/>
                </a:ext>
              </a:extLst>
            </p:cNvPr>
            <p:cNvSpPr txBox="1"/>
            <p:nvPr/>
          </p:nvSpPr>
          <p:spPr>
            <a:xfrm>
              <a:off x="4672733" y="4994952"/>
              <a:ext cx="2413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Natural Organic Material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245AC82-E99C-98DD-1C88-AD6113820843}"/>
                </a:ext>
              </a:extLst>
            </p:cNvPr>
            <p:cNvSpPr txBox="1"/>
            <p:nvPr/>
          </p:nvSpPr>
          <p:spPr>
            <a:xfrm>
              <a:off x="5185759" y="5295959"/>
              <a:ext cx="13311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0" u="none" strike="noStrike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Mixed Water</a:t>
              </a:r>
              <a:endParaRPr lang="en-GB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471DD9B-230F-CA6E-8950-D944713F6376}"/>
              </a:ext>
            </a:extLst>
          </p:cNvPr>
          <p:cNvSpPr txBox="1"/>
          <p:nvPr/>
        </p:nvSpPr>
        <p:spPr>
          <a:xfrm>
            <a:off x="1749669" y="495299"/>
            <a:ext cx="13708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Class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47850D8-95E2-22AE-5DB5-2FC5A2B5178B}"/>
              </a:ext>
            </a:extLst>
          </p:cNvPr>
          <p:cNvSpPr txBox="1"/>
          <p:nvPr/>
        </p:nvSpPr>
        <p:spPr>
          <a:xfrm>
            <a:off x="8109957" y="495299"/>
            <a:ext cx="281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Confidence</a:t>
            </a:r>
            <a:endParaRPr lang="en-GB" sz="36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42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5E5C8-88FF-3296-E882-1C0B3468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How to </a:t>
            </a:r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retrieve</a:t>
            </a:r>
            <a:r>
              <a:rPr lang="it-IT" sz="4000" b="1" dirty="0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 satellite data?</a:t>
            </a:r>
            <a:endParaRPr lang="en-GB" sz="4000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0130DDA-45CB-6966-0F01-A134A121A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11835"/>
            <a:ext cx="4377634" cy="2109704"/>
          </a:xfr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A77988-2B04-6D81-841D-E7761C922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7680"/>
            <a:ext cx="5181600" cy="3598014"/>
          </a:xfrm>
        </p:spPr>
        <p:txBody>
          <a:bodyPr/>
          <a:lstStyle/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Collection of Python packages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developed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to access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sitellite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imagery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Bridge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Earth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 field and Python </a:t>
            </a:r>
            <a:r>
              <a:rPr lang="it-IT" dirty="0" err="1"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  <a:endParaRPr lang="it-I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Modular</a:t>
            </a: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</a:rPr>
              <a:t>Easy to use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9EF15A1-C501-7123-66C4-C458BA21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712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B8B4F00-7AFB-EC31-4625-7A3906D6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B6800-B3CE-4400-A40B-F75062570537}" type="slidenum">
              <a:rPr lang="it-IT" smtClean="0"/>
              <a:t>9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B2A928-FE1F-7D4E-081C-7FAEE93EE48F}"/>
              </a:ext>
            </a:extLst>
          </p:cNvPr>
          <p:cNvSpPr txBox="1"/>
          <p:nvPr/>
        </p:nvSpPr>
        <p:spPr>
          <a:xfrm>
            <a:off x="838200" y="905685"/>
            <a:ext cx="2214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EOPatch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951E28-F2EC-A3F2-83D5-3CA718CA490D}"/>
              </a:ext>
            </a:extLst>
          </p:cNvPr>
          <p:cNvSpPr txBox="1"/>
          <p:nvPr/>
        </p:nvSpPr>
        <p:spPr>
          <a:xfrm>
            <a:off x="4899132" y="905685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EOTask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F2BBCC-5792-2188-E4B8-C8C8A5F0DB8E}"/>
              </a:ext>
            </a:extLst>
          </p:cNvPr>
          <p:cNvSpPr txBox="1"/>
          <p:nvPr/>
        </p:nvSpPr>
        <p:spPr>
          <a:xfrm>
            <a:off x="8131508" y="905685"/>
            <a:ext cx="32367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 err="1">
                <a:solidFill>
                  <a:srgbClr val="256D85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EOWorkflow</a:t>
            </a:r>
            <a:endParaRPr lang="en-GB" b="1" dirty="0">
              <a:solidFill>
                <a:srgbClr val="256D85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084A45-A04B-D0C3-1E05-355A49D16478}"/>
              </a:ext>
            </a:extLst>
          </p:cNvPr>
          <p:cNvSpPr txBox="1"/>
          <p:nvPr/>
        </p:nvSpPr>
        <p:spPr>
          <a:xfrm>
            <a:off x="498371" y="2039556"/>
            <a:ext cx="2859741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The standard data container</a:t>
            </a: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Stores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 for a single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geographical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location and for a time range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B212576-B7CE-5A5A-3F98-6B8253497D24}"/>
              </a:ext>
            </a:extLst>
          </p:cNvPr>
          <p:cNvSpPr txBox="1"/>
          <p:nvPr/>
        </p:nvSpPr>
        <p:spPr>
          <a:xfrm>
            <a:off x="4405577" y="2039556"/>
            <a:ext cx="2859741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on one or more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EOPatches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Can access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existing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data,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, delete or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modify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features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89DC344-7B2F-5DD5-CF14-B28C8BCBD110}"/>
              </a:ext>
            </a:extLst>
          </p:cNvPr>
          <p:cNvSpPr txBox="1"/>
          <p:nvPr/>
        </p:nvSpPr>
        <p:spPr>
          <a:xfrm>
            <a:off x="8312783" y="2039556"/>
            <a:ext cx="285974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The pipeline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composed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by a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  <a:r>
              <a:rPr lang="it-IT" sz="2800" dirty="0"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it-I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EOTasks</a:t>
            </a:r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it-IT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GB" sz="2800" dirty="0">
                <a:latin typeface="Segoe UI" panose="020B0502040204020203" pitchFamily="34" charset="0"/>
                <a:cs typeface="Segoe UI" panose="020B0502040204020203" pitchFamily="34" charset="0"/>
              </a:rPr>
              <a:t>Sequence of actions to be performed by the </a:t>
            </a:r>
            <a:r>
              <a:rPr lang="en-GB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EOExecutor</a:t>
            </a:r>
            <a:endParaRPr lang="en-GB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35B13B3-102B-B80E-AB17-D4713800B888}"/>
              </a:ext>
            </a:extLst>
          </p:cNvPr>
          <p:cNvCxnSpPr>
            <a:cxnSpLocks/>
          </p:cNvCxnSpPr>
          <p:nvPr/>
        </p:nvCxnSpPr>
        <p:spPr>
          <a:xfrm>
            <a:off x="3890682" y="1851297"/>
            <a:ext cx="0" cy="3970318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6849CC0-E018-1C99-0C00-E416AD4CECB1}"/>
              </a:ext>
            </a:extLst>
          </p:cNvPr>
          <p:cNvCxnSpPr>
            <a:cxnSpLocks/>
          </p:cNvCxnSpPr>
          <p:nvPr/>
        </p:nvCxnSpPr>
        <p:spPr>
          <a:xfrm>
            <a:off x="7799294" y="1851297"/>
            <a:ext cx="0" cy="3970318"/>
          </a:xfrm>
          <a:prstGeom prst="line">
            <a:avLst/>
          </a:prstGeom>
          <a:ln w="19050">
            <a:solidFill>
              <a:srgbClr val="8FE3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5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602</Words>
  <Application>Microsoft Office PowerPoint</Application>
  <PresentationFormat>Widescreen</PresentationFormat>
  <Paragraphs>155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Lato Heavy</vt:lpstr>
      <vt:lpstr>Segoe UI</vt:lpstr>
      <vt:lpstr>Tema di Office</vt:lpstr>
      <vt:lpstr>Marine Debris Detection through Satellite data</vt:lpstr>
      <vt:lpstr>We are in  deep water</vt:lpstr>
      <vt:lpstr>Presentazione standard di PowerPoint</vt:lpstr>
      <vt:lpstr>Sentinel-2 mission</vt:lpstr>
      <vt:lpstr>The dataset</vt:lpstr>
      <vt:lpstr>Presentazione standard di PowerPoint</vt:lpstr>
      <vt:lpstr>Presentazione standard di PowerPoint</vt:lpstr>
      <vt:lpstr>How to retrieve satellite data?</vt:lpstr>
      <vt:lpstr>Presentazione standard di PowerPoint</vt:lpstr>
      <vt:lpstr>The workflow</vt:lpstr>
      <vt:lpstr>Presentazione standard di PowerPoint</vt:lpstr>
      <vt:lpstr>Let’s build the classifier</vt:lpstr>
      <vt:lpstr>Best model</vt:lpstr>
      <vt:lpstr>Presentazione standard di PowerPoint</vt:lpstr>
      <vt:lpstr>Prediction example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Debris Detection through Satellite data</dc:title>
  <dc:creator>lorenzo magnanelli</dc:creator>
  <cp:lastModifiedBy>lorenzo magnanelli</cp:lastModifiedBy>
  <cp:revision>40</cp:revision>
  <dcterms:created xsi:type="dcterms:W3CDTF">2022-08-05T07:45:44Z</dcterms:created>
  <dcterms:modified xsi:type="dcterms:W3CDTF">2022-08-07T15:29:30Z</dcterms:modified>
</cp:coreProperties>
</file>